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14630400" cy="10972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747775"/>
          </p15:clr>
        </p15:guide>
        <p15:guide id="2" pos="46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78"/>
    <p:restoredTop sz="94632"/>
  </p:normalViewPr>
  <p:slideViewPr>
    <p:cSldViewPr snapToGrid="0">
      <p:cViewPr>
        <p:scale>
          <a:sx n="98" d="100"/>
          <a:sy n="98" d="100"/>
        </p:scale>
        <p:origin x="1544" y="-584"/>
      </p:cViewPr>
      <p:guideLst>
        <p:guide orient="horz" pos="3456"/>
        <p:guide pos="4608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dirty="0"/>
              <a:t>Results: </a:t>
            </a:r>
            <a:r>
              <a:rPr lang="en-US" sz="1200" b="1" i="1" dirty="0"/>
              <a:t>Alignment to Reappraisal Standards</a:t>
            </a:r>
          </a:p>
        </c:rich>
      </c:tx>
      <c:layout>
        <c:manualLayout>
          <c:xMode val="edge"/>
          <c:yMode val="edge"/>
          <c:x val="0.16799781994320109"/>
          <c:y val="4.83281136433689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solidFill>
              <a:schemeClr val="accent4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7.9</c:v>
                </c:pt>
                <c:pt idx="1">
                  <c:v>7.77</c:v>
                </c:pt>
                <c:pt idx="2">
                  <c:v>7.1</c:v>
                </c:pt>
                <c:pt idx="3">
                  <c:v>7.53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A-7949-B7B9-F54F836AB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self-refine</c:v>
                </c:pt>
              </c:strCache>
            </c:strRef>
          </c:tx>
          <c:spPr>
            <a:solidFill>
              <a:schemeClr val="accent4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7.73</c:v>
                </c:pt>
                <c:pt idx="1">
                  <c:v>7.5</c:v>
                </c:pt>
                <c:pt idx="2">
                  <c:v>7.2</c:v>
                </c:pt>
                <c:pt idx="3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AA-7949-B7B9-F54F836ABA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SPRI</c:v>
                </c:pt>
              </c:strCache>
            </c:strRef>
          </c:tx>
          <c:spPr>
            <a:solidFill>
              <a:schemeClr val="accent4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8.17</c:v>
                </c:pt>
                <c:pt idx="2">
                  <c:v>7.9</c:v>
                </c:pt>
                <c:pt idx="3">
                  <c:v>8.0299999999999994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AA-7949-B7B9-F54F836ABA9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oracle principles</c:v>
                </c:pt>
              </c:strCache>
            </c:strRef>
          </c:tx>
          <c:spPr>
            <a:solidFill>
              <a:schemeClr val="accent4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Llama-3-8B-Instruct</c:v>
                </c:pt>
                <c:pt idx="3">
                  <c:v>Mixtral-8x7B-Instruct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8.67</c:v>
                </c:pt>
                <c:pt idx="1">
                  <c:v>8.5299999999999994</c:v>
                </c:pt>
                <c:pt idx="2">
                  <c:v>8.33</c:v>
                </c:pt>
                <c:pt idx="3">
                  <c:v>8.17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AA-7949-B7B9-F54F836AB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375639216"/>
        <c:axId val="375516368"/>
      </c:barChart>
      <c:catAx>
        <c:axId val="3756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16368"/>
        <c:crosses val="autoZero"/>
        <c:auto val="1"/>
        <c:lblAlgn val="ctr"/>
        <c:lblOffset val="100"/>
        <c:noMultiLvlLbl val="0"/>
      </c:catAx>
      <c:valAx>
        <c:axId val="37551636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6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77321622293931"/>
          <c:y val="0.18144521777882636"/>
          <c:w val="0.68453545960848805"/>
          <c:h val="9.1572684764128789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dirty="0"/>
              <a:t>Results: </a:t>
            </a:r>
            <a:r>
              <a:rPr lang="en-US" sz="1200" b="1" i="1" dirty="0"/>
              <a:t>Pearson’s correlation to ground truth labels</a:t>
            </a:r>
          </a:p>
        </c:rich>
      </c:tx>
      <c:layout>
        <c:manualLayout>
          <c:xMode val="edge"/>
          <c:yMode val="edge"/>
          <c:x val="0.11862176550035086"/>
          <c:y val="0.1150055895170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solidFill>
              <a:schemeClr val="accent5">
                <a:tint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0.38600000000000001</c:v>
                </c:pt>
                <c:pt idx="2">
                  <c:v>0.307</c:v>
                </c:pt>
                <c:pt idx="3">
                  <c:v>0.311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E-624A-995D-FD45435E6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self-refine</c:v>
                </c:pt>
              </c:strCache>
            </c:strRef>
          </c:tx>
          <c:spPr>
            <a:solidFill>
              <a:schemeClr val="accent5">
                <a:tint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0.39700000000000002</c:v>
                </c:pt>
                <c:pt idx="1">
                  <c:v>0.26</c:v>
                </c:pt>
                <c:pt idx="2">
                  <c:v>0.11</c:v>
                </c:pt>
                <c:pt idx="3">
                  <c:v>0.29699999999999999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E-624A-995D-FD45435E6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MT-Bench rubric</c:v>
                </c:pt>
              </c:strCache>
            </c:strRef>
          </c:tx>
          <c:spPr>
            <a:solidFill>
              <a:schemeClr val="accent5">
                <a:tint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0.41599999999999998</c:v>
                </c:pt>
                <c:pt idx="1">
                  <c:v>0.42099999999999999</c:v>
                </c:pt>
                <c:pt idx="2">
                  <c:v>0.27300000000000002</c:v>
                </c:pt>
                <c:pt idx="3">
                  <c:v>0.28899999999999998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E-624A-995D-FD45435E6E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FLASK rubric</c:v>
                </c:pt>
              </c:strCache>
            </c:strRef>
          </c:tx>
          <c:spPr>
            <a:solidFill>
              <a:schemeClr val="accent5">
                <a:shade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0.35799999999999998</c:v>
                </c:pt>
                <c:pt idx="1">
                  <c:v>0.36</c:v>
                </c:pt>
                <c:pt idx="2">
                  <c:v>0.27700000000000002</c:v>
                </c:pt>
                <c:pt idx="3">
                  <c:v>0.29399999999999998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AE-624A-995D-FD45435E6E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SPRI</c:v>
                </c:pt>
              </c:strCache>
            </c:strRef>
          </c:tx>
          <c:spPr>
            <a:solidFill>
              <a:schemeClr val="accent5">
                <a:shade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0.47199999999999998</c:v>
                </c:pt>
                <c:pt idx="1">
                  <c:v>0.48</c:v>
                </c:pt>
                <c:pt idx="2">
                  <c:v>0.28799999999999998</c:v>
                </c:pt>
                <c:pt idx="3">
                  <c:v>0.33300000000000002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AE-624A-995D-FD45435E6E1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oracle rubrics</c:v>
                </c:pt>
              </c:strCache>
            </c:strRef>
          </c:tx>
          <c:spPr>
            <a:solidFill>
              <a:schemeClr val="accent5">
                <a:shade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GPT-4o-mini</c:v>
                </c:pt>
                <c:pt idx="1">
                  <c:v>Llama-3.1-70B-Instruct</c:v>
                </c:pt>
                <c:pt idx="2">
                  <c:v>Mixtral-8x7B-Instruct</c:v>
                </c:pt>
                <c:pt idx="3">
                  <c:v>Prometheus-2-8x7B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0.55000000000000004</c:v>
                </c:pt>
                <c:pt idx="1">
                  <c:v>0.55600000000000005</c:v>
                </c:pt>
                <c:pt idx="2">
                  <c:v>0.36699999999999999</c:v>
                </c:pt>
                <c:pt idx="3">
                  <c:v>0.38600000000000001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AE-624A-995D-FD45435E6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375639216"/>
        <c:axId val="375516368"/>
      </c:barChart>
      <c:catAx>
        <c:axId val="3756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516368"/>
        <c:crosses val="autoZero"/>
        <c:auto val="1"/>
        <c:lblAlgn val="ctr"/>
        <c:lblOffset val="100"/>
        <c:noMultiLvlLbl val="0"/>
      </c:catAx>
      <c:valAx>
        <c:axId val="37551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6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1882028935777141E-2"/>
          <c:y val="0.21051956612805542"/>
          <c:w val="0.82139922062761339"/>
          <c:h val="0.11755757973176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6" y="1588428"/>
            <a:ext cx="13633600" cy="43794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6046136"/>
            <a:ext cx="13633600" cy="16911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1185280"/>
            <a:ext cx="4492800" cy="16119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964480"/>
            <a:ext cx="4492800" cy="6783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960322"/>
            <a:ext cx="10188800" cy="87273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66"/>
            <a:ext cx="7315200" cy="109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9100" tIns="69100" rIns="69100" bIns="69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598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2630772"/>
            <a:ext cx="6472000" cy="3162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5979896"/>
            <a:ext cx="6472000" cy="2634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544696"/>
            <a:ext cx="6139200" cy="78831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546084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9025226"/>
            <a:ext cx="9598400" cy="12906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4571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2359734"/>
            <a:ext cx="13633600" cy="4188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6724748"/>
            <a:ext cx="13633600" cy="27747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46084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2458614"/>
            <a:ext cx="13633600" cy="7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●"/>
              <a:defRPr sz="700">
                <a:solidFill>
                  <a:schemeClr val="dk2"/>
                </a:solidFill>
              </a:defRPr>
            </a:lvl1pPr>
            <a:lvl2pPr marL="914400" lvl="1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2pPr>
            <a:lvl3pPr marL="1371600" lvl="2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3pPr>
            <a:lvl4pPr marL="1828800" lvl="3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4pPr>
            <a:lvl5pPr marL="2286000" lvl="4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5pPr>
            <a:lvl6pPr marL="2743200" lvl="5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6pPr>
            <a:lvl7pPr marL="3200400" lvl="6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7pPr>
            <a:lvl8pPr marL="3657600" lvl="7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8pPr>
            <a:lvl9pPr marL="4114800" lvl="8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ctr" anchorCtr="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chart" Target="../charts/chart2.xml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82;p13">
            <a:extLst>
              <a:ext uri="{FF2B5EF4-FFF2-40B4-BE49-F238E27FC236}">
                <a16:creationId xmlns:a16="http://schemas.microsoft.com/office/drawing/2014/main" id="{B40A6301-7135-3FF5-DBB1-EB47796C07E2}"/>
              </a:ext>
            </a:extLst>
          </p:cNvPr>
          <p:cNvSpPr>
            <a:spLocks/>
          </p:cNvSpPr>
          <p:nvPr/>
        </p:nvSpPr>
        <p:spPr>
          <a:xfrm>
            <a:off x="12204385" y="5013110"/>
            <a:ext cx="2311542" cy="5864600"/>
          </a:xfrm>
          <a:prstGeom prst="roundRect">
            <a:avLst>
              <a:gd name="adj" fmla="val 4558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82" name="Google Shape;82;p13"/>
          <p:cNvSpPr/>
          <p:nvPr/>
        </p:nvSpPr>
        <p:spPr>
          <a:xfrm>
            <a:off x="152087" y="1301533"/>
            <a:ext cx="6438953" cy="3552221"/>
          </a:xfrm>
          <a:prstGeom prst="roundRect">
            <a:avLst>
              <a:gd name="adj" fmla="val 3044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14" name="Google Shape;54;p13">
            <a:extLst>
              <a:ext uri="{FF2B5EF4-FFF2-40B4-BE49-F238E27FC236}">
                <a16:creationId xmlns:a16="http://schemas.microsoft.com/office/drawing/2014/main" id="{C571FAA7-5AF5-08D7-02F9-4A7A5074D20A}"/>
              </a:ext>
            </a:extLst>
          </p:cNvPr>
          <p:cNvSpPr/>
          <p:nvPr/>
        </p:nvSpPr>
        <p:spPr>
          <a:xfrm>
            <a:off x="152087" y="5021343"/>
            <a:ext cx="11869584" cy="5864601"/>
          </a:xfrm>
          <a:prstGeom prst="roundRect">
            <a:avLst>
              <a:gd name="adj" fmla="val 23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548026" y="13602"/>
            <a:ext cx="11522215" cy="4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8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Aligning Large Language Models</a:t>
            </a:r>
            <a:r>
              <a:rPr lang="zh-CN" altLang="en-US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Context-Situated Principles</a:t>
            </a:r>
            <a:endParaRPr sz="28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462382" y="512034"/>
            <a:ext cx="10103986" cy="6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 Zhan, Muneeza Azmat, Raya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Horesh</a:t>
            </a:r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Junyi Jessy Li, Mikhail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Yurochkin</a:t>
            </a:r>
            <a:endParaRPr lang="en-US" sz="2000" b="1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		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honglizhan@utexas.edu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en-US" sz="1800" dirty="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𝕏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@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</a:t>
            </a:r>
            <a:endParaRPr lang="en-US" sz="1800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03AA8689-39D1-58E6-56C1-E8656F871BEA}"/>
              </a:ext>
            </a:extLst>
          </p:cNvPr>
          <p:cNvSpPr>
            <a:spLocks noChangeAspect="1"/>
          </p:cNvSpPr>
          <p:nvPr/>
        </p:nvSpPr>
        <p:spPr>
          <a:xfrm>
            <a:off x="6789767" y="1301533"/>
            <a:ext cx="7726161" cy="3552221"/>
          </a:xfrm>
          <a:prstGeom prst="roundRect">
            <a:avLst>
              <a:gd name="adj" fmla="val 266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5" name="Google Shape;56;p13">
            <a:extLst>
              <a:ext uri="{FF2B5EF4-FFF2-40B4-BE49-F238E27FC236}">
                <a16:creationId xmlns:a16="http://schemas.microsoft.com/office/drawing/2014/main" id="{56577784-FB81-2902-FB3A-5B1A758192FD}"/>
              </a:ext>
            </a:extLst>
          </p:cNvPr>
          <p:cNvSpPr txBox="1"/>
          <p:nvPr/>
        </p:nvSpPr>
        <p:spPr>
          <a:xfrm>
            <a:off x="8453458" y="1367023"/>
            <a:ext cx="5014048" cy="32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</a:t>
            </a:r>
            <a:r>
              <a:rPr lang="en-US" sz="20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(Situated-</a:t>
            </a:r>
            <a:r>
              <a:rPr lang="en-US" sz="2000" b="1" dirty="0" err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115" name="Google Shape;64;p13">
            <a:extLst>
              <a:ext uri="{FF2B5EF4-FFF2-40B4-BE49-F238E27FC236}">
                <a16:creationId xmlns:a16="http://schemas.microsoft.com/office/drawing/2014/main" id="{BB4FDCB2-F650-A876-26F0-D96941E02C37}"/>
              </a:ext>
            </a:extLst>
          </p:cNvPr>
          <p:cNvSpPr txBox="1"/>
          <p:nvPr/>
        </p:nvSpPr>
        <p:spPr>
          <a:xfrm>
            <a:off x="281120" y="5135942"/>
            <a:ext cx="2685766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Experiments &amp; Results</a:t>
            </a:r>
            <a:endParaRPr sz="2000" dirty="0">
              <a:sym typeface="Source Sans Pr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4535251" y="1358133"/>
            <a:ext cx="1311133" cy="3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pPr algn="ctr"/>
            <a:r>
              <a:rPr lang="en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Motivation</a:t>
            </a:r>
            <a:endParaRPr sz="20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4117939" y="2803440"/>
            <a:ext cx="2412113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8250" bIns="19650" anchor="t" anchorCtr="0">
            <a:spAutoFit/>
          </a:bodyPr>
          <a:lstStyle/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we tailor the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</a:p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each individual query, whilst minimizing the human efforts needed for annotations?</a:t>
            </a:r>
          </a:p>
        </p:txBody>
      </p:sp>
      <p:sp>
        <p:nvSpPr>
          <p:cNvPr id="85" name="Google Shape;85;p13"/>
          <p:cNvSpPr txBox="1"/>
          <p:nvPr/>
        </p:nvSpPr>
        <p:spPr>
          <a:xfrm>
            <a:off x="3954132" y="1704809"/>
            <a:ext cx="2565190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lvl="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Constitutional AI works great for aligning LLMs, but its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principles can be too </a:t>
            </a:r>
            <a:r>
              <a:rPr lang="en-US" sz="1400" i="1" dirty="0">
                <a:solidFill>
                  <a:srgbClr val="C00000"/>
                </a:solidFill>
                <a:latin typeface="Source Sans Pro"/>
                <a:ea typeface="Source Sans Pro"/>
              </a:rPr>
              <a:t>generic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to interpret in a given context </a:t>
            </a:r>
          </a:p>
        </p:txBody>
      </p:sp>
      <p:pic>
        <p:nvPicPr>
          <p:cNvPr id="86" name="Google Shape;8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70" y="2894402"/>
            <a:ext cx="480848" cy="47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2D3E86F-D40F-0039-945C-85629564E7BC}"/>
              </a:ext>
            </a:extLst>
          </p:cNvPr>
          <p:cNvSpPr txBox="1"/>
          <p:nvPr/>
        </p:nvSpPr>
        <p:spPr>
          <a:xfrm>
            <a:off x="4297373" y="3917794"/>
            <a:ext cx="2067336" cy="81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Such an approach would be more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context-</a:t>
            </a:r>
            <a:r>
              <a:rPr lang="en-US" altLang="zh-CN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instance-specific</a:t>
            </a:r>
            <a:endParaRPr lang="en-US" sz="1400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BBA1054-C5CD-2736-F564-D86335867BBC}"/>
              </a:ext>
            </a:extLst>
          </p:cNvPr>
          <p:cNvSpPr txBox="1"/>
          <p:nvPr/>
        </p:nvSpPr>
        <p:spPr>
          <a:xfrm>
            <a:off x="55921" y="5529708"/>
            <a:ext cx="4990761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1: Cognitive Reappraisals</a:t>
            </a:r>
            <a:r>
              <a:rPr lang="zh-CN" alt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zh-CN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Emotional Support</a:t>
            </a:r>
          </a:p>
          <a:p>
            <a:pPr algn="ctr">
              <a:lnSpc>
                <a:spcPct val="114000"/>
              </a:lnSpc>
            </a:pPr>
            <a:r>
              <a:rPr 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(Zhan et al., COLM 2024)</a:t>
            </a:r>
          </a:p>
        </p:txBody>
      </p:sp>
      <p:pic>
        <p:nvPicPr>
          <p:cNvPr id="1107" name="Graphic 1106">
            <a:extLst>
              <a:ext uri="{FF2B5EF4-FFF2-40B4-BE49-F238E27FC236}">
                <a16:creationId xmlns:a16="http://schemas.microsoft.com/office/drawing/2014/main" id="{8CEC1472-26CC-2BB7-DE8C-15A03978D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278" y="1759455"/>
            <a:ext cx="7667138" cy="2930763"/>
          </a:xfrm>
          <a:prstGeom prst="rect">
            <a:avLst/>
          </a:prstGeom>
        </p:spPr>
      </p:pic>
      <p:cxnSp>
        <p:nvCxnSpPr>
          <p:cNvPr id="1108" name="Google Shape;73;p13">
            <a:extLst>
              <a:ext uri="{FF2B5EF4-FFF2-40B4-BE49-F238E27FC236}">
                <a16:creationId xmlns:a16="http://schemas.microsoft.com/office/drawing/2014/main" id="{214CB489-D8C2-C417-8A0F-1434DE0F7ACF}"/>
              </a:ext>
            </a:extLst>
          </p:cNvPr>
          <p:cNvCxnSpPr>
            <a:cxnSpLocks/>
          </p:cNvCxnSpPr>
          <p:nvPr/>
        </p:nvCxnSpPr>
        <p:spPr>
          <a:xfrm>
            <a:off x="4934640" y="5069145"/>
            <a:ext cx="0" cy="57525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5B05EB9B-C784-C9F1-78ED-49FF28522F95}"/>
              </a:ext>
            </a:extLst>
          </p:cNvPr>
          <p:cNvSpPr txBox="1"/>
          <p:nvPr/>
        </p:nvSpPr>
        <p:spPr>
          <a:xfrm>
            <a:off x="310374" y="10053210"/>
            <a:ext cx="46569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      SPRI consistently outperforms methods that lack access to oracle principles in guiding LLMs in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complex real-world tasks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, such as producing reappraisals and eval rubrics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1121" name="Google Shape;72;p13">
            <a:extLst>
              <a:ext uri="{FF2B5EF4-FFF2-40B4-BE49-F238E27FC236}">
                <a16:creationId xmlns:a16="http://schemas.microsoft.com/office/drawing/2014/main" id="{3D30BD05-6AEE-8A9C-B23F-6997714368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80" y="9944846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TextBox 1124">
            <a:extLst>
              <a:ext uri="{FF2B5EF4-FFF2-40B4-BE49-F238E27FC236}">
                <a16:creationId xmlns:a16="http://schemas.microsoft.com/office/drawing/2014/main" id="{7EED6083-8862-0C3B-09F1-D3DCAD193E9F}"/>
              </a:ext>
            </a:extLst>
          </p:cNvPr>
          <p:cNvSpPr txBox="1"/>
          <p:nvPr/>
        </p:nvSpPr>
        <p:spPr>
          <a:xfrm>
            <a:off x="5346586" y="10250686"/>
            <a:ext cx="4472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Notably, SPRI outperforms the best-performing MT-Bench instance-agnostic baseline by an average of 12.1%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44579567-89E7-9021-2855-375A9C37E0BE}"/>
              </a:ext>
            </a:extLst>
          </p:cNvPr>
          <p:cNvSpPr txBox="1"/>
          <p:nvPr/>
        </p:nvSpPr>
        <p:spPr>
          <a:xfrm>
            <a:off x="9992606" y="6398298"/>
            <a:ext cx="2045394" cy="1796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>
              <a:lnSpc>
                <a:spcPct val="114000"/>
              </a:lnSpc>
            </a:pP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      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  <a:sym typeface="Wingdings" pitchFamily="2" charset="2"/>
              </a:rPr>
              <a:t> leads to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substantial gains on </a:t>
            </a:r>
            <a:r>
              <a:rPr lang="en" sz="1400" i="1" dirty="0" err="1">
                <a:solidFill>
                  <a:schemeClr val="dk2"/>
                </a:solidFill>
                <a:latin typeface="Source Sans Pro"/>
                <a:ea typeface="Source Sans Pro"/>
              </a:rPr>
              <a:t>TruthfulQA</a:t>
            </a:r>
            <a:endParaRPr lang="en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marL="137160">
              <a:lnSpc>
                <a:spcPct val="114000"/>
              </a:lnSpc>
            </a:pP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  <a:sym typeface="Wingdings" pitchFamily="2" charset="2"/>
              </a:rPr>
              <a:t> 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maintains performance on other benchmarks (see the paper for full details)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386BD5-3E59-79D8-09CC-736CDE69F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553" y="482090"/>
            <a:ext cx="2495427" cy="7143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65F2F6A-2D55-98A7-151D-AA87FE393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328" b="27032"/>
          <a:stretch>
            <a:fillRect/>
          </a:stretch>
        </p:blipFill>
        <p:spPr>
          <a:xfrm>
            <a:off x="12782681" y="380426"/>
            <a:ext cx="1553541" cy="8177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E0A53-191C-3686-F07B-E3313305BD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55426" y="10342175"/>
            <a:ext cx="1354895" cy="471267"/>
          </a:xfrm>
          <a:prstGeom prst="rect">
            <a:avLst/>
          </a:prstGeom>
        </p:spPr>
      </p:pic>
      <p:sp>
        <p:nvSpPr>
          <p:cNvPr id="1133" name="Google Shape;64;p13">
            <a:extLst>
              <a:ext uri="{FF2B5EF4-FFF2-40B4-BE49-F238E27FC236}">
                <a16:creationId xmlns:a16="http://schemas.microsoft.com/office/drawing/2014/main" id="{7F0F1FD6-49D0-C7CB-EEED-A76AAB8834AF}"/>
              </a:ext>
            </a:extLst>
          </p:cNvPr>
          <p:cNvSpPr txBox="1"/>
          <p:nvPr/>
        </p:nvSpPr>
        <p:spPr>
          <a:xfrm>
            <a:off x="13706361" y="8984852"/>
            <a:ext cx="752179" cy="97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/>
            <a:r>
              <a:rPr lang="en" sz="1400" dirty="0">
                <a:sym typeface="Source Sans Pro"/>
              </a:rPr>
              <a:t>Scan Me for the Full Paper</a:t>
            </a:r>
            <a:endParaRPr sz="1400" dirty="0">
              <a:sym typeface="Source Sans Pro"/>
            </a:endParaRP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7ABE978-9E94-4CD6-1468-A90EBE2730A9}"/>
              </a:ext>
            </a:extLst>
          </p:cNvPr>
          <p:cNvSpPr txBox="1"/>
          <p:nvPr/>
        </p:nvSpPr>
        <p:spPr>
          <a:xfrm>
            <a:off x="13598677" y="9955874"/>
            <a:ext cx="967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In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Proceedings of the 42nd International Conference on Machine Learning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E5A89E5-51C9-CCA6-4EB5-1A849D6432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87128" y="8890430"/>
            <a:ext cx="1361847" cy="13890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36D74E-6D1E-EE9A-73EB-A1B2AA07E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9622" t="25079" r="16556" b="58703"/>
          <a:stretch>
            <a:fillRect/>
          </a:stretch>
        </p:blipFill>
        <p:spPr>
          <a:xfrm>
            <a:off x="5392960" y="5991276"/>
            <a:ext cx="4237197" cy="17270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06F5ADA-B01E-4314-E3C8-2D33ADEFCE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5062" t="11483" r="24774" b="85698"/>
          <a:stretch>
            <a:fillRect/>
          </a:stretch>
        </p:blipFill>
        <p:spPr>
          <a:xfrm>
            <a:off x="5392961" y="5680074"/>
            <a:ext cx="4237198" cy="3221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75130D-ABD4-B12E-288D-8FC9AA0F63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8009" y="6129369"/>
            <a:ext cx="4486584" cy="1466299"/>
          </a:xfrm>
          <a:prstGeom prst="rect">
            <a:avLst/>
          </a:prstGeom>
        </p:spPr>
      </p:pic>
      <p:sp>
        <p:nvSpPr>
          <p:cNvPr id="12" name="Google Shape;64;p13">
            <a:extLst>
              <a:ext uri="{FF2B5EF4-FFF2-40B4-BE49-F238E27FC236}">
                <a16:creationId xmlns:a16="http://schemas.microsoft.com/office/drawing/2014/main" id="{EDF0D287-A006-40BA-4310-2E70BE15A1BE}"/>
              </a:ext>
            </a:extLst>
          </p:cNvPr>
          <p:cNvSpPr txBox="1"/>
          <p:nvPr/>
        </p:nvSpPr>
        <p:spPr>
          <a:xfrm>
            <a:off x="12353298" y="5060911"/>
            <a:ext cx="1564120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References</a:t>
            </a:r>
            <a:endParaRPr sz="2000" dirty="0"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FB43B-318B-1C96-02A3-04E91BAB26D6}"/>
              </a:ext>
            </a:extLst>
          </p:cNvPr>
          <p:cNvSpPr txBox="1"/>
          <p:nvPr/>
        </p:nvSpPr>
        <p:spPr>
          <a:xfrm>
            <a:off x="12253400" y="5393801"/>
            <a:ext cx="2262527" cy="352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Zhan, H., Zheng, A., Lee, Y. K., Suh, J., Li, J. J., &amp; Ong, D. C. (2024). Large Language Models Are Capable of Offering Cognitive Reappraisal, if Guided. In 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Proceedings of the 1st Conference on Language Modeling (COLM)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  <a:endParaRPr lang="en-US" sz="1200" i="1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Kim, S., et al. (2025) The Biggen Bench: A Principled Benchmark For Fine-grained Evaluation of Language Models With Language Models. In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 Proceedings of NAACL 2025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D19E5D6-4D82-5DCA-2597-F07B67CFC8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133" y="1338822"/>
            <a:ext cx="3714925" cy="35504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95BEDC-5DC8-199E-3CDA-624B6A72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525" y="4085860"/>
            <a:ext cx="480848" cy="4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83D4EAB-282F-221F-7DFE-551C1CF3B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744857"/>
              </p:ext>
            </p:extLst>
          </p:nvPr>
        </p:nvGraphicFramePr>
        <p:xfrm>
          <a:off x="192133" y="7622080"/>
          <a:ext cx="4631072" cy="2365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D31E505-9C48-47F8-B19A-23E0C8148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92437"/>
              </p:ext>
            </p:extLst>
          </p:nvPr>
        </p:nvGraphicFramePr>
        <p:xfrm>
          <a:off x="5056961" y="7472252"/>
          <a:ext cx="4919308" cy="2838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pic>
        <p:nvPicPr>
          <p:cNvPr id="17" name="Google Shape;72;p13">
            <a:extLst>
              <a:ext uri="{FF2B5EF4-FFF2-40B4-BE49-F238E27FC236}">
                <a16:creationId xmlns:a16="http://schemas.microsoft.com/office/drawing/2014/main" id="{14657F8B-0489-3F39-3580-5BA2AE6BE5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2056" y="631313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2;p13">
            <a:extLst>
              <a:ext uri="{FF2B5EF4-FFF2-40B4-BE49-F238E27FC236}">
                <a16:creationId xmlns:a16="http://schemas.microsoft.com/office/drawing/2014/main" id="{A985A14A-9193-BFDC-B381-C9008DE4C2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494" y="10233534"/>
            <a:ext cx="365760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73;p13">
            <a:extLst>
              <a:ext uri="{FF2B5EF4-FFF2-40B4-BE49-F238E27FC236}">
                <a16:creationId xmlns:a16="http://schemas.microsoft.com/office/drawing/2014/main" id="{6174F98B-3C9B-9DDF-1AEC-95F0C5DA2BF0}"/>
              </a:ext>
            </a:extLst>
          </p:cNvPr>
          <p:cNvCxnSpPr>
            <a:cxnSpLocks/>
          </p:cNvCxnSpPr>
          <p:nvPr/>
        </p:nvCxnSpPr>
        <p:spPr>
          <a:xfrm>
            <a:off x="9976438" y="5065776"/>
            <a:ext cx="0" cy="322992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1DC63B-01F6-E56A-C5F3-598D1CA2A3E4}"/>
              </a:ext>
            </a:extLst>
          </p:cNvPr>
          <p:cNvSpPr txBox="1"/>
          <p:nvPr/>
        </p:nvSpPr>
        <p:spPr>
          <a:xfrm>
            <a:off x="10025454" y="5138341"/>
            <a:ext cx="194157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 3: Using SPRI to Generate Large-scale Synthetic Alignment Data For SFT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7AC1F-880B-6738-4990-DD3D8C48CE95}"/>
              </a:ext>
            </a:extLst>
          </p:cNvPr>
          <p:cNvSpPr txBox="1"/>
          <p:nvPr/>
        </p:nvSpPr>
        <p:spPr>
          <a:xfrm>
            <a:off x="10001802" y="8273984"/>
            <a:ext cx="2019778" cy="2603726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800" b="1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</a:p>
          <a:p>
            <a:pPr algn="ct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SPRI: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1) matches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expert-level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performance in highly specialized tasks;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2)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enhances alignment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with human judgment;</a:t>
            </a:r>
          </a:p>
          <a:p>
            <a:pPr marL="1143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3) improves </a:t>
            </a:r>
            <a:r>
              <a:rPr lang="en-US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synthetic data generation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for model fine-tuning.</a:t>
            </a:r>
          </a:p>
        </p:txBody>
      </p:sp>
      <p:cxnSp>
        <p:nvCxnSpPr>
          <p:cNvPr id="28" name="Google Shape;73;p13">
            <a:extLst>
              <a:ext uri="{FF2B5EF4-FFF2-40B4-BE49-F238E27FC236}">
                <a16:creationId xmlns:a16="http://schemas.microsoft.com/office/drawing/2014/main" id="{A3668026-DC85-2E7F-2C61-C4BBF01B80D8}"/>
              </a:ext>
            </a:extLst>
          </p:cNvPr>
          <p:cNvCxnSpPr>
            <a:cxnSpLocks/>
          </p:cNvCxnSpPr>
          <p:nvPr/>
        </p:nvCxnSpPr>
        <p:spPr>
          <a:xfrm flipH="1">
            <a:off x="9976189" y="8295701"/>
            <a:ext cx="204539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Google Shape;73;p13">
            <a:extLst>
              <a:ext uri="{FF2B5EF4-FFF2-40B4-BE49-F238E27FC236}">
                <a16:creationId xmlns:a16="http://schemas.microsoft.com/office/drawing/2014/main" id="{62375DF1-4EEF-7F39-27D2-DBB4755EDA7C}"/>
              </a:ext>
            </a:extLst>
          </p:cNvPr>
          <p:cNvCxnSpPr>
            <a:cxnSpLocks/>
          </p:cNvCxnSpPr>
          <p:nvPr/>
        </p:nvCxnSpPr>
        <p:spPr>
          <a:xfrm flipV="1">
            <a:off x="9976189" y="8295701"/>
            <a:ext cx="0" cy="258200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49B3848-A827-73A9-3F46-72E70D9647F6}"/>
              </a:ext>
            </a:extLst>
          </p:cNvPr>
          <p:cNvSpPr txBox="1"/>
          <p:nvPr/>
        </p:nvSpPr>
        <p:spPr>
          <a:xfrm>
            <a:off x="5031509" y="5101730"/>
            <a:ext cx="4726432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2: Instance-Specific Rubrics for LLM-as-a-Judge</a:t>
            </a:r>
            <a:endParaRPr lang="en-US" sz="12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>
              <a:lnSpc>
                <a:spcPct val="114000"/>
              </a:lnSpc>
            </a:pPr>
            <a:r>
              <a:rPr 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altLang="zh-CN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Kim et al., NAACL 2025)</a:t>
            </a:r>
            <a:endParaRPr lang="en-US" sz="12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356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Source Sans Pro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Hongli Zhan</cp:lastModifiedBy>
  <cp:revision>87</cp:revision>
  <dcterms:modified xsi:type="dcterms:W3CDTF">2025-06-17T01:51:14Z</dcterms:modified>
</cp:coreProperties>
</file>